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44"/>
  </p:notesMasterIdLst>
  <p:handoutMasterIdLst>
    <p:handoutMasterId r:id="rId45"/>
  </p:handoutMasterIdLst>
  <p:sldIdLst>
    <p:sldId id="256" r:id="rId8"/>
    <p:sldId id="416" r:id="rId9"/>
    <p:sldId id="385" r:id="rId10"/>
    <p:sldId id="384" r:id="rId11"/>
    <p:sldId id="386" r:id="rId12"/>
    <p:sldId id="392" r:id="rId13"/>
    <p:sldId id="387" r:id="rId14"/>
    <p:sldId id="390" r:id="rId15"/>
    <p:sldId id="388" r:id="rId16"/>
    <p:sldId id="391" r:id="rId17"/>
    <p:sldId id="417" r:id="rId18"/>
    <p:sldId id="3168" r:id="rId19"/>
    <p:sldId id="264" r:id="rId20"/>
    <p:sldId id="265" r:id="rId21"/>
    <p:sldId id="275" r:id="rId22"/>
    <p:sldId id="276" r:id="rId23"/>
    <p:sldId id="3166" r:id="rId24"/>
    <p:sldId id="3167" r:id="rId25"/>
    <p:sldId id="277" r:id="rId26"/>
    <p:sldId id="278" r:id="rId27"/>
    <p:sldId id="279" r:id="rId28"/>
    <p:sldId id="281" r:id="rId29"/>
    <p:sldId id="282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8" r:id="rId38"/>
    <p:sldId id="299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40" y="72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16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on installation process, see https://www.cse.unsw.edu.au/~en1811/resources/getting-started/install-anaconda.html.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74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https://book.geemap.org/chapters/11_applications.html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2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242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8D13FE4-A4BC-4B02-AF9A-61027DA751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507513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8D13FE4-A4BC-4B02-AF9A-61027DA75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939C2AE-0220-49D4-A4B5-3D6E38616A4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356351"/>
            <a:ext cx="457200" cy="365125"/>
          </a:xfrm>
        </p:spPr>
        <p:txBody>
          <a:bodyPr/>
          <a:lstStyle>
            <a:lvl1pPr algn="ctr">
              <a:defRPr/>
            </a:lvl1pPr>
          </a:lstStyle>
          <a:p>
            <a:fld id="{7F143DD0-D33F-F74D-AC0D-D3F4FD9737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8FF7-A1BE-4F27-ADCB-1C1C826ED9E2}" type="datetime1">
              <a:rPr lang="en-US" smtClean="0"/>
              <a:t>4/28/2024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275708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23" r:id="rId21"/>
    <p:sldLayoutId id="2147485531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desktop.github.com%2F&amp;data=02%7C01%7Ctmasaki%40worldbank.org%7C5d0ff22daa804ec5417708d740fe6c0a%7C31a2fec0266b4c67b56e2796d8f59c36%7C0%7C0%7C637049333812818302&amp;sdata=tvSNkaBi%2Fm8J%2FKiClwDU6JHXdJGnjjnRqvIiYx6HHJ0%3D&amp;reserved=0" TargetMode="External"/><Relationship Id="rId2" Type="http://schemas.openxmlformats.org/officeDocument/2006/relationships/hyperlink" Target="https://nam03.safelinks.protection.outlook.com/?url=https%3A%2F%2Fgithub.com%2F&amp;data=02%7C01%7Ctmasaki%40worldbank.org%7C5d0ff22daa804ec5417708d740fe6c0a%7C31a2fec0266b4c67b56e2796d8f59c36%7C0%7C0%7C637049333812818302&amp;sdata=6KcgE2XUKKFaRRkAZPyaaGNlDoLc8avrn3%2BKYrqlcAA%3D&amp;reserved=0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krake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akimasaki/jdc-github-trai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let-the-branch-name-do-all-the-talking-in-git-e614ff85aa3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burst.io/let-the-branch-name-do-all-the-talking-in-git-e614ff85aa30" TargetMode="Externa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burst.io/let-the-branch-name-do-all-the-talking-in-git-e614ff85aa30" TargetMode="Externa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help.github.com/en/github/collaborating-with-issues-and-pull-requests/resolving-a-merge-conflict-using-the-command-line" TargetMode="Externa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KGOeTFHnKY" TargetMode="Externa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eemap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Day 6: introduction to google earth engine and </a:t>
            </a:r>
            <a:r>
              <a:rPr lang="en-US" dirty="0" err="1">
                <a:ea typeface="+mj-lt"/>
                <a:cs typeface="+mj-lt"/>
              </a:rPr>
              <a:t>github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673E8-12C1-4920-980E-880DA27CB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Takaaki Masaki</a:t>
            </a: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Segoe UI" panose="020B0502040204020203" pitchFamily="34" charset="0"/>
              </a:rPr>
              <a:t>Revocatus Paul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8C4B5-924E-41B6-900F-2AC7725246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482" r="211"/>
          <a:stretch/>
        </p:blipFill>
        <p:spPr>
          <a:xfrm>
            <a:off x="170122" y="4932933"/>
            <a:ext cx="5135525" cy="1159705"/>
          </a:xfrm>
        </p:spPr>
      </p:pic>
    </p:spTree>
    <p:extLst>
      <p:ext uri="{BB962C8B-B14F-4D97-AF65-F5344CB8AC3E}">
        <p14:creationId xmlns:p14="http://schemas.microsoft.com/office/powerpoint/2010/main" val="25397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you are ready to use GEE!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in the following in Anaconda Prompt:</a:t>
            </a:r>
          </a:p>
          <a:p>
            <a:pPr marL="272034" lvl="2" indent="0">
              <a:buNone/>
            </a:pP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cd “**path**“</a:t>
            </a:r>
          </a:p>
          <a:p>
            <a:pPr marL="272034" lvl="2" indent="0">
              <a:buNone/>
            </a:pP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marL="0" lvl="2" indent="0">
              <a:spcBef>
                <a:spcPts val="1200"/>
              </a:spcBef>
              <a:buClr>
                <a:srgbClr val="404040"/>
              </a:buClr>
              <a:buNone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**This path should be where your .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code exists.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Notebook: server-client application that allows editing and running notebook documents via a web browser</a:t>
            </a:r>
          </a:p>
          <a:p>
            <a:pPr marL="342900" lvl="2" indent="-342900">
              <a:spcBef>
                <a:spcPts val="1200"/>
              </a:spcBef>
              <a:buClr>
                <a:srgbClr val="404040"/>
              </a:buClr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take you to a web browser where you can write scripts to run analysis in Python (or other programming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84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B8E4-7A3C-153A-F862-EA4B0B5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1: Working with NDVI data through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2B78-A21D-BE49-1A94-EA2DBCE24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85B8D-3F4C-BDC2-1B76-B739A6F9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2F42E-817A-7CC3-FC2C-5A6C2540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57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348277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</a:rPr>
              <a:t>ability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to duplicate the results of a prior study using the same results of a prior study using the same materials and procedures as were used by the original investigator – </a:t>
            </a:r>
            <a:r>
              <a:rPr lang="en-US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Bollen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et al (2015)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Most researchers, at one point, have been unable to reproduce their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own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results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This happens quite often at our institution as well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run our own programs and get different results?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How many of us have shared a project with a colleague and she gets different results? Or a colleague shares a project with you and you can’t reproduce their published results?</a:t>
            </a:r>
          </a:p>
          <a:p>
            <a:pPr lvl="1">
              <a:buFontTx/>
              <a:buChar char="-"/>
            </a:pPr>
            <a:endParaRPr lang="en-US" dirty="0">
              <a:latin typeface="+mn-lt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357188" y="771525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Reproducibility – a crisis</a:t>
            </a:r>
          </a:p>
        </p:txBody>
      </p:sp>
    </p:spTree>
    <p:extLst>
      <p:ext uri="{BB962C8B-B14F-4D97-AF65-F5344CB8AC3E}">
        <p14:creationId xmlns:p14="http://schemas.microsoft.com/office/powerpoint/2010/main" val="394965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47DE-7561-4FE3-9F27-DC51EA2C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0" y="1234281"/>
            <a:ext cx="8478837" cy="4389437"/>
          </a:xfrm>
        </p:spPr>
        <p:txBody>
          <a:bodyPr/>
          <a:lstStyle/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Reproducibility can only be achieved if you have the following ingredients in place: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software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programs are used – e.g. do-files and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ados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same data is used</a:t>
            </a:r>
          </a:p>
          <a:p>
            <a:pPr marL="0" indent="0"/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When things go right no one notices, but when they don’t it’s a different story.</a:t>
            </a:r>
          </a:p>
          <a:p>
            <a:pPr marL="0" indent="0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Today we will go over how to set things up so you can achieve this with less pain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E584-1BC9-4276-B05F-5114C283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23C69-CF77-4327-BD71-6F569FE0A918}"/>
              </a:ext>
            </a:extLst>
          </p:cNvPr>
          <p:cNvSpPr txBox="1">
            <a:spLocks/>
          </p:cNvSpPr>
          <p:nvPr/>
        </p:nvSpPr>
        <p:spPr bwMode="auto">
          <a:xfrm>
            <a:off x="504411" y="386628"/>
            <a:ext cx="8135177" cy="76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cap="all">
                <a:solidFill>
                  <a:srgbClr val="0070C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 kern="0" cap="none" dirty="0">
                <a:solidFill>
                  <a:srgbClr val="002345"/>
                </a:solidFill>
                <a:latin typeface="+mn-lt"/>
              </a:rPr>
              <a:t>Reproducibility requires planning</a:t>
            </a:r>
          </a:p>
        </p:txBody>
      </p:sp>
    </p:spTree>
    <p:extLst>
      <p:ext uri="{BB962C8B-B14F-4D97-AF65-F5344CB8AC3E}">
        <p14:creationId xmlns:p14="http://schemas.microsoft.com/office/powerpoint/2010/main" val="205842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705-2363-48B8-A03D-3D9DAFD7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576199"/>
          </a:xfrm>
        </p:spPr>
        <p:txBody>
          <a:bodyPr/>
          <a:lstStyle/>
          <a:p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Git and </a:t>
            </a:r>
            <a:r>
              <a:rPr lang="en-US" b="1" dirty="0" err="1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solidFill>
                  <a:srgbClr val="0023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0F19-BE99-4175-8B04-FDF35971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19" y="1251109"/>
            <a:ext cx="3738122" cy="5305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is a developer application that allows for version control, allowing you to: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Revert files or the whole project to an earlier state;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Compare changes over time;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See who modified what;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Control modifications by collaborators by permission of admin/owners.</a:t>
            </a:r>
          </a:p>
          <a:p>
            <a:pPr marL="54610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is a repository hosting service for Git, providing a web-based graphical interface that works on top of Git. It can also be treated as a social platform to share knowledge and work or provide access control and several collaboration features.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F63A-08EC-4758-A575-61814281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6BC87-1C75-4D0A-9C5C-0D7916B0D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3806" r="44681" b="43475"/>
          <a:stretch/>
        </p:blipFill>
        <p:spPr>
          <a:xfrm>
            <a:off x="4203910" y="2391866"/>
            <a:ext cx="4776772" cy="27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C7C-E811-44E6-A6D7-A9056AD5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673735"/>
          </a:xfrm>
        </p:spPr>
        <p:txBody>
          <a:bodyPr/>
          <a:lstStyle/>
          <a:p>
            <a:r>
              <a:rPr lang="en-US" dirty="0"/>
              <a:t>Workflow through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8FBA-0F1F-4FED-954C-AFE8A657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37A80-04E1-4C6E-8704-38AA8E00461E}"/>
              </a:ext>
            </a:extLst>
          </p:cNvPr>
          <p:cNvSpPr txBox="1">
            <a:spLocks/>
          </p:cNvSpPr>
          <p:nvPr/>
        </p:nvSpPr>
        <p:spPr>
          <a:xfrm>
            <a:off x="220297" y="1311919"/>
            <a:ext cx="8703406" cy="3530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"repository" (project)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Copy (or clone) the repository to your local machine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a file to your local repo and "commit" (save) the changes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 a "branch" (version), make a change, commit the change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a "pull request" (propose changes to the master branch) (Use Case 1)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["Merge" your branch to the master branch] (Use Case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93CF-E166-4FEF-9FA5-C776287D2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0" t="48203" r="29574" b="25130"/>
          <a:stretch/>
        </p:blipFill>
        <p:spPr>
          <a:xfrm>
            <a:off x="369817" y="3948407"/>
            <a:ext cx="3413642" cy="170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C6478-9665-4ABD-8BB1-A2248F52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8" t="50000" r="28617" b="22293"/>
          <a:stretch/>
        </p:blipFill>
        <p:spPr>
          <a:xfrm>
            <a:off x="5063456" y="3941351"/>
            <a:ext cx="3200565" cy="17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44FB-864A-6FBD-1B6A-7FBC888E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4" y="2821349"/>
            <a:ext cx="7886700" cy="994172"/>
          </a:xfrm>
        </p:spPr>
        <p:txBody>
          <a:bodyPr/>
          <a:lstStyle/>
          <a:p>
            <a:r>
              <a:rPr lang="en-US" dirty="0"/>
              <a:t>Hands-on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CAA51-8334-5513-2B3D-09E9FDA6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C64C-78E5-D356-E770-77F72479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ACE78-ACA6-0CB2-0656-A1D2F125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3DD0-D33F-F74D-AC0D-D3F4FD97373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Content Placeholder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D326A38-A42E-7392-3CEA-9EA8FC8FB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739" y="2226469"/>
            <a:ext cx="5258522" cy="3263504"/>
          </a:xfrm>
        </p:spPr>
      </p:pic>
    </p:spTree>
    <p:extLst>
      <p:ext uri="{BB962C8B-B14F-4D97-AF65-F5344CB8AC3E}">
        <p14:creationId xmlns:p14="http://schemas.microsoft.com/office/powerpoint/2010/main" val="397779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67B6-FC4E-4613-812F-DD33A0A7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3E3A-D18B-4926-A5F2-26C1A57C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GitHub account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You can use your own personal email or work email to sign up. </a:t>
            </a:r>
          </a:p>
          <a:p>
            <a:pPr marL="342900" lvl="1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Please 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Chrome, Firefox, or Safari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GitHub does not work on Internet Explorer.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GitHub Desktop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is a Graphical User Interface (GUI) that allows you to work efficiently with GitHub repositories and implement various features (e.g., push, pull, branch, merge)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note that there are other GUIs available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GitKraken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SourceTree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among others. Check to see which one best fits your needs.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F8CD-81E8-44A7-993C-55AEB52C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11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C51C-883C-FE24-464D-3ADFF3E76EEA}"/>
              </a:ext>
            </a:extLst>
          </p:cNvPr>
          <p:cNvSpPr txBox="1"/>
          <p:nvPr/>
        </p:nvSpPr>
        <p:spPr>
          <a:xfrm>
            <a:off x="521208" y="1627632"/>
            <a:ext cx="8156261" cy="191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Google Earth Engine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latin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</a:rPr>
              <a:t>Introduction to GitHub</a:t>
            </a:r>
            <a:endParaRPr lang="en-US" sz="2000" b="0" dirty="0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79A-59CC-4A68-A87F-2A10ACE3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A64CA-57C8-4626-AB64-DDE4427A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88" r="68165" b="47773"/>
          <a:stretch/>
        </p:blipFill>
        <p:spPr>
          <a:xfrm>
            <a:off x="4764641" y="1977792"/>
            <a:ext cx="3896474" cy="3369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F05F-5B8A-43D8-A800-63A5BF1C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49F91-8BB0-4082-8846-312B857403A1}"/>
              </a:ext>
            </a:extLst>
          </p:cNvPr>
          <p:cNvSpPr txBox="1">
            <a:spLocks/>
          </p:cNvSpPr>
          <p:nvPr/>
        </p:nvSpPr>
        <p:spPr bwMode="auto">
          <a:xfrm>
            <a:off x="149352" y="1977792"/>
            <a:ext cx="350605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Go to your GitHub page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Create a new repository by clicking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Set a repository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You have the option of making the repository public or private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private, no one except for your collaborators can see what’s in the repository. But then, there is a limit on the number of collaborators (up to 3) you can have for private repositories. 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If set public, all the items in the repository will be made public. There is no limit on the number of collaborators for public repositories.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573E1-9DCE-4AA8-A0A2-65042580FCD9}"/>
              </a:ext>
            </a:extLst>
          </p:cNvPr>
          <p:cNvSpPr/>
          <p:nvPr/>
        </p:nvSpPr>
        <p:spPr bwMode="auto">
          <a:xfrm>
            <a:off x="6280079" y="2976644"/>
            <a:ext cx="685800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>
              <a:cs typeface="Times New Roman" pitchFamily="18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FB6D2D2-EFAC-437B-9572-DADEDE147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1" t="20944" r="82949" b="75922"/>
          <a:stretch/>
        </p:blipFill>
        <p:spPr bwMode="auto">
          <a:xfrm>
            <a:off x="3585870" y="2333279"/>
            <a:ext cx="416103" cy="21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07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33F9F-4DE3-55A1-33D1-2AD868B1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90" y="3427071"/>
            <a:ext cx="6339618" cy="3394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1765-FB66-4391-A803-9E3F3A37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70611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GitHub Desktop on your laptop and sign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(or clone)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repository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your local machine by clicking on “Code”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“Open with GitHub Desktop”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3DFA99-7489-4564-ABFE-8E150486BC23}"/>
              </a:ext>
            </a:extLst>
          </p:cNvPr>
          <p:cNvSpPr/>
          <p:nvPr/>
        </p:nvSpPr>
        <p:spPr bwMode="auto">
          <a:xfrm>
            <a:off x="4981768" y="3897217"/>
            <a:ext cx="839912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DA5867-BAE2-7EF1-BAF6-4472911D0990}"/>
              </a:ext>
            </a:extLst>
          </p:cNvPr>
          <p:cNvSpPr/>
          <p:nvPr/>
        </p:nvSpPr>
        <p:spPr bwMode="auto">
          <a:xfrm>
            <a:off x="3756694" y="5413248"/>
            <a:ext cx="1559018" cy="2316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86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17D2-F8FF-4253-964B-D01D4D44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81" y="1170432"/>
            <a:ext cx="8478837" cy="333108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Desktop then asks you to set a local path where a copy of the repository will be saved on your local computer</a:t>
            </a:r>
          </a:p>
          <a:p>
            <a:pPr lvl="3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default, a cloned repository will be saved in C:\Users\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XXX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\Documents\GitHub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2F37-0396-42D9-A85D-F3866891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3FAB9F-1C70-8A99-063E-3ACF028A61F6}"/>
              </a:ext>
            </a:extLst>
          </p:cNvPr>
          <p:cNvSpPr txBox="1">
            <a:spLocks/>
          </p:cNvSpPr>
          <p:nvPr/>
        </p:nvSpPr>
        <p:spPr bwMode="auto">
          <a:xfrm>
            <a:off x="357188" y="301625"/>
            <a:ext cx="8461375" cy="70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1" kern="0">
                <a:latin typeface="Calibri" panose="020F0502020204030204" pitchFamily="34" charset="0"/>
                <a:cs typeface="Calibri" panose="020F0502020204030204" pitchFamily="34" charset="0"/>
              </a:rPr>
              <a:t>Copy (or clone) the repository to your local machine</a:t>
            </a:r>
            <a:endParaRPr lang="en-US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E552B-573B-F4FA-07ED-77B96E39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88" y="3164251"/>
            <a:ext cx="5815584" cy="35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3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301625"/>
            <a:ext cx="8461375" cy="97853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Add a file to your local repo and "commit" (save) the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66" y="1580813"/>
            <a:ext cx="4057442" cy="497556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Add a file to your local repo and "commit" (save) the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instance, we write a script in a DO file and save 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it in C:/Users/xxx/Documents/GitHub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tanzania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_spatial_training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_2014/code/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Now you see all changes you made in your local repository in GitHub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Now “Commit to master” to keep record of changes you made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Note that the changes you made so far are only available on your local computer, not on GitHub</a:t>
            </a:r>
          </a:p>
          <a:p>
            <a:pPr lvl="3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means that your collaborators still don’t see these changes</a:t>
            </a:r>
          </a:p>
          <a:p>
            <a:pPr marL="0" indent="0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9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992-D35A-4BFF-B83D-0ACA8A94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Add a file to your local repo and "commit" (save) the changes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DFB0-461C-490E-AB81-29BBA9C8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2328328"/>
            <a:ext cx="3513762" cy="3086100"/>
          </a:xfrm>
        </p:spPr>
        <p:txBody>
          <a:bodyPr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Add a file to your local repo and "commit" (save) the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For instance, we write a script in a DO file and save it (let’s call it test.do) in C:\Users\wb[UPI]\Documents\GitHub\test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Now you see all changes you made in your local repository in GitHub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Now “Commit to master” to keep record of changes you made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Note that the changes you made so far are only available on your local computer, not on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This means that your collaborators still don’t see these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Push these changes by clicking on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Now these changes are reflected in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Collaborators can also see these changes</a:t>
            </a:r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DD8D-2197-4ED1-9D8C-28CE9042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95A08-AF2A-48AF-8449-7FFA66223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6" t="17228" r="24831" b="17453"/>
          <a:stretch/>
        </p:blipFill>
        <p:spPr>
          <a:xfrm>
            <a:off x="4276618" y="2206375"/>
            <a:ext cx="4607960" cy="3359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BF1187-C9A3-4DBD-890C-718F8C79D185}"/>
              </a:ext>
            </a:extLst>
          </p:cNvPr>
          <p:cNvSpPr/>
          <p:nvPr/>
        </p:nvSpPr>
        <p:spPr bwMode="auto">
          <a:xfrm>
            <a:off x="7905964" y="3361925"/>
            <a:ext cx="839912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A1CD6-5B98-4BE1-BF04-647C8B880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7" t="45543" r="28790" b="51910"/>
          <a:stretch/>
        </p:blipFill>
        <p:spPr>
          <a:xfrm>
            <a:off x="2988239" y="4809659"/>
            <a:ext cx="648507" cy="2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Create a "branch" (version), make a change, commit the change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A86B7-D137-41EF-8753-C35789A85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35" t="17270" r="24766" b="20807"/>
          <a:stretch/>
        </p:blipFill>
        <p:spPr>
          <a:xfrm>
            <a:off x="4476136" y="2198027"/>
            <a:ext cx="4601497" cy="3205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523009" y="2477844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You want to keep master branch clean meaning that you don’t want to push changes directly to the master branch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Instead, generate a branch for any specific task or development work that you work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To create a branch, select “Branch” and “New branch”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See this </a:t>
            </a:r>
            <a:r>
              <a:rPr lang="en-US" sz="1200" dirty="0"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sz="1200" dirty="0">
                <a:latin typeface="Garamond" panose="02020404030301010803" pitchFamily="18" charset="0"/>
              </a:rPr>
              <a:t> on branch name conventions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For now, we create a new branch called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45910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Create a "branch" (version), make a change, commit the change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You want to keep master branch clean meaning that you don’t want to push changes directly to the master branch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Instead, generate a branch for any specific task or development work that you work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To create a branch, select “Branch” and “New branch”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See this </a:t>
            </a:r>
            <a:r>
              <a:rPr lang="en-US" sz="1200" dirty="0">
                <a:latin typeface="Garamond" panose="020204040303010108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sz="1200" dirty="0">
                <a:latin typeface="Garamond" panose="02020404030301010803" pitchFamily="18" charset="0"/>
              </a:rPr>
              <a:t> on branch name conventions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For now we create a new branch called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Notice that your current branch is now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 marL="514350" lvl="1">
              <a:buFont typeface="Arial" panose="020B0604020202020204" pitchFamily="34" charset="0"/>
              <a:buChar char="•"/>
            </a:pPr>
            <a:endParaRPr lang="en-US" sz="1200" kern="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92BD53-5173-4EB3-824E-A9D4F7C51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53" t="17270" r="24626" b="51519"/>
          <a:stretch/>
        </p:blipFill>
        <p:spPr>
          <a:xfrm>
            <a:off x="4572000" y="2110698"/>
            <a:ext cx="4012999" cy="13972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E5B5FD-14D4-4FAA-831B-93584D25531F}"/>
              </a:ext>
            </a:extLst>
          </p:cNvPr>
          <p:cNvSpPr/>
          <p:nvPr/>
        </p:nvSpPr>
        <p:spPr bwMode="auto">
          <a:xfrm>
            <a:off x="5501811" y="1996398"/>
            <a:ext cx="1171254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2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Create a "branch" (version), make a change, commit the change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You want to keep master branch clean meaning that you don’t want to push changes directly to the master branch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Instead, generate a branch for any specific task or development work that you work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To create a branch, select “Branch” and “New branch”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See this </a:t>
            </a:r>
            <a:r>
              <a:rPr lang="en-US" sz="1200" dirty="0">
                <a:latin typeface="Garamond" panose="020204040303010108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sz="1200" dirty="0">
                <a:latin typeface="Garamond" panose="02020404030301010803" pitchFamily="18" charset="0"/>
              </a:rPr>
              <a:t> on branch name conventions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For now we create a new branch called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Notice that your current branch is now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Make edits in test.do, save the revised DO file, and commit in </a:t>
            </a:r>
            <a:r>
              <a:rPr lang="en-US" sz="1200" dirty="0" err="1">
                <a:latin typeface="Garamond" panose="02020404030301010803" pitchFamily="18" charset="0"/>
              </a:rPr>
              <a:t>test_branch</a:t>
            </a:r>
            <a:endParaRPr lang="en-US" sz="12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B1FB33-30F3-4544-86E9-5A8160E5C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9" t="17852" r="24831" b="22147"/>
          <a:stretch/>
        </p:blipFill>
        <p:spPr>
          <a:xfrm>
            <a:off x="4944440" y="2121155"/>
            <a:ext cx="3893574" cy="26120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5BC38-9BE3-42B0-A8B9-3A9942A0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8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Open a "pull request" (propose changes to the master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Open a "pull request" (propose changes to the master branch) by clicking on “Create Pull Request”</a:t>
            </a: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864D3-73FF-4BC3-B9ED-A34921C62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8" t="17852" r="24999" b="21049"/>
          <a:stretch/>
        </p:blipFill>
        <p:spPr>
          <a:xfrm>
            <a:off x="4369085" y="2011168"/>
            <a:ext cx="4569432" cy="31426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881507-BB57-47A5-AD22-C624AA0E2594}"/>
              </a:ext>
            </a:extLst>
          </p:cNvPr>
          <p:cNvSpPr/>
          <p:nvPr/>
        </p:nvSpPr>
        <p:spPr bwMode="auto">
          <a:xfrm>
            <a:off x="7667090" y="3086100"/>
            <a:ext cx="1171254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5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Open a "pull request" (propose changes to the master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Open a "pull request" (propose changes to the master branch) by clicking on “Create Pull Request”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Provide a brief description of what you have worked in the given branch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Click on “Create pull request”</a:t>
            </a:r>
          </a:p>
          <a:p>
            <a:pPr>
              <a:spcBef>
                <a:spcPts val="450"/>
              </a:spcBef>
              <a:buFont typeface="+mj-lt"/>
              <a:buAutoNum type="arabicPeriod"/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D7C0D-DFC5-4ABE-BFCB-84EC5192F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6" t="30262" r="36209" b="17852"/>
          <a:stretch/>
        </p:blipFill>
        <p:spPr>
          <a:xfrm>
            <a:off x="4572001" y="2069747"/>
            <a:ext cx="4053155" cy="26687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5D12E4-C1C8-46DC-AF04-54E6BC5B98A1}"/>
              </a:ext>
            </a:extLst>
          </p:cNvPr>
          <p:cNvSpPr/>
          <p:nvPr/>
        </p:nvSpPr>
        <p:spPr bwMode="auto">
          <a:xfrm>
            <a:off x="7520683" y="4211120"/>
            <a:ext cx="1171254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7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Introduction to Google Earth Engine</a:t>
            </a:r>
          </a:p>
        </p:txBody>
      </p:sp>
    </p:spTree>
    <p:extLst>
      <p:ext uri="{BB962C8B-B14F-4D97-AF65-F5344CB8AC3E}">
        <p14:creationId xmlns:p14="http://schemas.microsoft.com/office/powerpoint/2010/main" val="328921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Open a "pull request" (propose changes to the master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Open a "pull request" (propose changes to the master branch) by clicking on “Create Pull Request”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Provide a brief description of what you have worked in the given branch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Click on “Create pull request”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Finally, “Merge pull request” to merge those changes into the master branch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35017-8F63-4151-954C-92F5D30A8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4" t="30262" r="30393" b="12537"/>
          <a:stretch/>
        </p:blipFill>
        <p:spPr>
          <a:xfrm>
            <a:off x="4313862" y="1996398"/>
            <a:ext cx="4554021" cy="29421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5D12E4-C1C8-46DC-AF04-54E6BC5B98A1}"/>
              </a:ext>
            </a:extLst>
          </p:cNvPr>
          <p:cNvSpPr/>
          <p:nvPr/>
        </p:nvSpPr>
        <p:spPr bwMode="auto">
          <a:xfrm>
            <a:off x="5419619" y="4396698"/>
            <a:ext cx="1171254" cy="685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2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Open a "pull request" (propose changes to the master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Open a "pull request" (propose changes to the master branch) by clicking on “Create Pull Request”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Provide a brief description of what you have worked in the given branch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Click on “Create pull request”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Finally, “Merge pull request” to merge those changes into the master branch 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Note that the pull request is now reflected in the master branch on GitHub but not in your own copy of the master branch on your local computer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To “pull” those changes from GitHub, you can switch to master under “Current branch” and click on “Pull origin”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00CE0-2B54-4A23-B93C-9060CC0B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4" t="17852" r="10168" b="11761"/>
          <a:stretch/>
        </p:blipFill>
        <p:spPr>
          <a:xfrm>
            <a:off x="4428162" y="2277505"/>
            <a:ext cx="4597044" cy="280499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0650579-1432-479E-B8C0-A31042C7755D}"/>
              </a:ext>
            </a:extLst>
          </p:cNvPr>
          <p:cNvSpPr/>
          <p:nvPr/>
        </p:nvSpPr>
        <p:spPr bwMode="auto">
          <a:xfrm>
            <a:off x="7628562" y="3169615"/>
            <a:ext cx="896421" cy="5187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104A3D-0858-4F84-ACC9-06A13EFE1A4E}"/>
              </a:ext>
            </a:extLst>
          </p:cNvPr>
          <p:cNvSpPr/>
          <p:nvPr/>
        </p:nvSpPr>
        <p:spPr bwMode="auto">
          <a:xfrm>
            <a:off x="5300182" y="2212834"/>
            <a:ext cx="896421" cy="5187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6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sz="1725" dirty="0">
                <a:latin typeface="Garamond" panose="02020404030301010803" pitchFamily="18" charset="0"/>
              </a:rPr>
              <a:t>"Merge" your branch to the master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You may also directly merge your branch into the master branch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Switch to “master” branch under “Current branch” and select “Merge into current branch”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Select the branch that you would like to merge into current branch (in this case, “master”)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Once the merge is done, you see changes you made in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will be reflected in the </a:t>
            </a:r>
            <a:r>
              <a:rPr lang="en-US" sz="1200" kern="0">
                <a:latin typeface="Garamond" panose="02020404030301010803" pitchFamily="18" charset="0"/>
              </a:rPr>
              <a:t>master branch.</a:t>
            </a: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89623-7A4E-4770-92E7-EC96AC10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8" t="17853" r="23212" b="46000"/>
          <a:stretch/>
        </p:blipFill>
        <p:spPr>
          <a:xfrm>
            <a:off x="4572001" y="2060758"/>
            <a:ext cx="3655031" cy="14358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4FB4F5A-5403-4267-90EC-A17EF8139330}"/>
              </a:ext>
            </a:extLst>
          </p:cNvPr>
          <p:cNvSpPr/>
          <p:nvPr/>
        </p:nvSpPr>
        <p:spPr bwMode="auto">
          <a:xfrm>
            <a:off x="5047038" y="2697036"/>
            <a:ext cx="1533418" cy="5187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1EBC9-42B8-4DB2-9196-78C1C1CF7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9" t="17852" r="10421" b="22147"/>
          <a:stretch/>
        </p:blipFill>
        <p:spPr>
          <a:xfrm>
            <a:off x="4572000" y="3838037"/>
            <a:ext cx="3655031" cy="16194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1B55692-3F15-4BDD-8E90-5F24EFABD601}"/>
              </a:ext>
            </a:extLst>
          </p:cNvPr>
          <p:cNvSpPr/>
          <p:nvPr/>
        </p:nvSpPr>
        <p:spPr bwMode="auto">
          <a:xfrm>
            <a:off x="5632806" y="5082499"/>
            <a:ext cx="1533418" cy="5187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7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How to resolve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What if the “pull request” contains some conflicts with the master branch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Merge conflicts happen when you merge branches that have competing commits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Let’s say you want to merge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 but it returned an error saying “Resolve conflicts before merging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master.”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When this happens, just open the scripts where these conflicts emerged by selecting an appropriate editor (you can simply use the default software, in this case, STATA do file) 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84E7D-1B88-4E3F-AEFB-9DBEA0A9B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9" t="17852" r="10168" b="11910"/>
          <a:stretch/>
        </p:blipFill>
        <p:spPr>
          <a:xfrm>
            <a:off x="4572000" y="2259516"/>
            <a:ext cx="4438437" cy="27059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522307-8051-4B5E-9A42-D66D0421AE7B}"/>
              </a:ext>
            </a:extLst>
          </p:cNvPr>
          <p:cNvSpPr/>
          <p:nvPr/>
        </p:nvSpPr>
        <p:spPr bwMode="auto">
          <a:xfrm>
            <a:off x="6991565" y="3380840"/>
            <a:ext cx="852755" cy="39748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4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How to resolve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What if the “pull request” contains some conflicts with the master branch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Merge conflicts happen when you merge branches that have competing commits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Let’s say you want to merge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 but it returned an error saying “Resolve conflicts before merging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master.”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When this happens, just open the scripts where these conflicts emerged by selecting an appropriate editor (you can simply use the default software, in this case, STATA do file) 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Conflicts are noted as “&lt;&lt;&lt;&lt;” and “&gt;&gt;&gt;&gt;”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8D47D-4687-4BDB-A853-ED5066E0E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0" t="7491" r="67472" b="60150"/>
          <a:stretch/>
        </p:blipFill>
        <p:spPr>
          <a:xfrm>
            <a:off x="4428162" y="1989334"/>
            <a:ext cx="3786027" cy="281993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8D62A1-837A-4C8B-9A4D-5556CB97F13C}"/>
              </a:ext>
            </a:extLst>
          </p:cNvPr>
          <p:cNvSpPr/>
          <p:nvPr/>
        </p:nvSpPr>
        <p:spPr bwMode="auto">
          <a:xfrm>
            <a:off x="4572000" y="3653748"/>
            <a:ext cx="1022279" cy="39748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151984-1173-49CF-A6D3-9CA472430A68}"/>
              </a:ext>
            </a:extLst>
          </p:cNvPr>
          <p:cNvSpPr/>
          <p:nvPr/>
        </p:nvSpPr>
        <p:spPr bwMode="auto">
          <a:xfrm>
            <a:off x="4572000" y="4231509"/>
            <a:ext cx="1022279" cy="39748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86916" indent="-86916" defTabSz="685800">
              <a:spcBef>
                <a:spcPct val="50000"/>
              </a:spcBef>
              <a:buFontTx/>
              <a:buChar char="•"/>
            </a:pPr>
            <a:endParaRPr lang="en-US" sz="975" b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3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How to resolve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What if the “pull request” contains some conflicts with the master branch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Merge conflicts happen when you merge branches that have competing commits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Let’s say you want to merge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 but it returned an error saying “Resolve conflicts before merging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master.”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When this happens, just open the scripts where these conflicts emerged by selecting an appropriate editor (you can simply use the default software, in this case, STATA do file) 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Conflicts are noted as “&lt;&lt;&lt;&lt;” and “&gt;&gt;&gt;&gt;”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Just clean up those conflict signs and save as a new file in the master branch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See more on how to resolve conflicts </a:t>
            </a:r>
            <a:r>
              <a:rPr lang="en-US" sz="1200" kern="0" dirty="0">
                <a:latin typeface="Garamond" panose="02020404030301010803" pitchFamily="18" charset="0"/>
                <a:hlinkClick r:id="rId2"/>
              </a:rPr>
              <a:t>here</a:t>
            </a:r>
            <a:endParaRPr lang="en-US" sz="1200" kern="0" dirty="0">
              <a:latin typeface="Garamond" panose="02020404030301010803" pitchFamily="18" charset="0"/>
            </a:endParaRP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976A9-97D8-4335-91DD-22DF3F525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0" t="7340" r="58708" b="65843"/>
          <a:stretch/>
        </p:blipFill>
        <p:spPr>
          <a:xfrm>
            <a:off x="4369085" y="2079876"/>
            <a:ext cx="4500310" cy="2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3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B22-A36B-4DEE-A5E2-1B74FA8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0324"/>
            <a:ext cx="7772400" cy="422672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latin typeface="Garamond" panose="02020404030301010803" pitchFamily="18" charset="0"/>
              </a:rPr>
              <a:t>How to resolve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5B1-9935-4AC4-BEEC-7193FD9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0EC01-2D2E-4C25-A991-65C1A3C8AE8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2EC21-5DE8-4D46-8632-9481CF3C5A5D}"/>
              </a:ext>
            </a:extLst>
          </p:cNvPr>
          <p:cNvSpPr txBox="1">
            <a:spLocks/>
          </p:cNvSpPr>
          <p:nvPr/>
        </p:nvSpPr>
        <p:spPr bwMode="auto">
          <a:xfrm>
            <a:off x="685800" y="19963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en-US" sz="12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B4FFF-1468-40CB-AF23-55EEFD734EEA}"/>
              </a:ext>
            </a:extLst>
          </p:cNvPr>
          <p:cNvSpPr txBox="1">
            <a:spLocks/>
          </p:cNvSpPr>
          <p:nvPr/>
        </p:nvSpPr>
        <p:spPr bwMode="auto">
          <a:xfrm>
            <a:off x="800100" y="2110698"/>
            <a:ext cx="35137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Font typeface="Wingdings" pitchFamily="2" charset="2"/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2pPr>
            <a:lvl3pPr marL="4763" indent="909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defRPr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What if the “pull request” contains some conflicts with the master branch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Merge conflicts happen when you merge branches that have competing commits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Let’s say you want to merge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 but it returned an error saying “Resolve conflicts before merging </a:t>
            </a:r>
            <a:r>
              <a:rPr lang="en-US" sz="1200" kern="0" dirty="0" err="1">
                <a:latin typeface="Garamond" panose="02020404030301010803" pitchFamily="18" charset="0"/>
              </a:rPr>
              <a:t>test_branch</a:t>
            </a:r>
            <a:r>
              <a:rPr lang="en-US" sz="1200" kern="0" dirty="0">
                <a:latin typeface="Garamond" panose="02020404030301010803" pitchFamily="18" charset="0"/>
              </a:rPr>
              <a:t> to master.”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When this happens, just open the scripts where these conflicts emerged by selecting an appropriate editor (you can simply use the default software, in this case, STATA do file) 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Conflicts are noted as “&lt;&lt;&lt;&lt;” and “&gt;&gt;&gt;&gt;”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Just clean up those conflict signs and save as a new file in the master branch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Garamond" panose="02020404030301010803" pitchFamily="18" charset="0"/>
              </a:rPr>
              <a:t>Now you can commit merge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pPr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200" kern="0" dirty="0">
              <a:latin typeface="Garamond" panose="02020404030301010803" pitchFamily="18" charset="0"/>
            </a:endParaRPr>
          </a:p>
          <a:p>
            <a:endParaRPr lang="en-US" sz="1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9C656-0114-49C1-9FF6-71B73218E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9" t="17852" r="10336" b="12509"/>
          <a:stretch/>
        </p:blipFill>
        <p:spPr>
          <a:xfrm>
            <a:off x="4313862" y="2121739"/>
            <a:ext cx="4678593" cy="28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DA44-19F4-3831-BB0E-4EAF4E37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Earth Engine (with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9406-8D7D-862D-8F39-C555E94AA6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Earth Engine combines a multi-petabyte catalog of satellite imagery and geospatial datasets with planetary-scale analysis capabilities.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segment of the training introduces you to GEE and how to work with it through </a:t>
            </a:r>
            <a:r>
              <a:rPr lang="en-US" sz="1600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 in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98C3-37D8-6656-510B-B3C7D936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F193E-7934-C047-BA4D-684DE2FE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Google Earth Engine">
            <a:extLst>
              <a:ext uri="{FF2B5EF4-FFF2-40B4-BE49-F238E27FC236}">
                <a16:creationId xmlns:a16="http://schemas.microsoft.com/office/drawing/2014/main" id="{D3F05243-0C3F-7DFB-8B4C-D7F4CFC8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760931"/>
            <a:ext cx="2068132" cy="19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 Sensing | Free Full-Text | Google Earth Engine Open-Source Code for  Land Surface Temperature Estimation from the Landsat Series">
            <a:extLst>
              <a:ext uri="{FF2B5EF4-FFF2-40B4-BE49-F238E27FC236}">
                <a16:creationId xmlns:a16="http://schemas.microsoft.com/office/drawing/2014/main" id="{65001DDC-AB14-99F2-B92D-2C2788E2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7" y="2752693"/>
            <a:ext cx="4494357" cy="3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FF2-C090-6C96-60BC-DC6D5F2C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GEE?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4B89-B604-8AB8-04C8-3A65812A11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endParaRPr lang="en-US" b="0" i="0" u="none" strike="noStrike" dirty="0">
              <a:solidFill>
                <a:srgbClr val="FFFFFF"/>
              </a:solidFill>
              <a:effectLst/>
              <a:latin typeface="YouTube Noto"/>
              <a:hlinkClick r:id="rId2"/>
            </a:endParaRPr>
          </a:p>
          <a:p>
            <a:endParaRPr lang="en-US" dirty="0">
              <a:solidFill>
                <a:srgbClr val="FFFFFF"/>
              </a:solidFill>
              <a:latin typeface="YouTube Noto"/>
              <a:hlinkClick r:id="rId2"/>
            </a:endParaRPr>
          </a:p>
          <a:p>
            <a:pPr algn="ctr"/>
            <a:r>
              <a:rPr lang="en-US" b="0" i="0" u="none" strike="noStrike" dirty="0">
                <a:solidFill>
                  <a:srgbClr val="FFFFFF"/>
                </a:solidFill>
                <a:effectLst/>
                <a:latin typeface="YouTube Noto"/>
                <a:hlinkClick r:id="rId2"/>
              </a:rPr>
              <a:t>https://youtu.be/gKGOeTFHnKY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DC3DC-F2D3-FE05-7A62-5E5530DC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8D2A-2D84-912B-6970-C293764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35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FC2B-B72F-A007-80EA-C5341F83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Let’s sign up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4624-C7DE-3B9B-4197-BCC5A809BA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 in using your own Gmail on Google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“Get started” on the GEE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instructions to create your own GEE project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E6F96-4BE0-8815-D38B-EE18221F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7B0C2-2378-C114-7FAF-2E70197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E32B4-A841-023D-54E2-C0F7198F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3" y="3125978"/>
            <a:ext cx="7444509" cy="28363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1787CA-C063-7B40-0DD5-3BFF52899FAE}"/>
              </a:ext>
            </a:extLst>
          </p:cNvPr>
          <p:cNvSpPr/>
          <p:nvPr/>
        </p:nvSpPr>
        <p:spPr bwMode="auto">
          <a:xfrm>
            <a:off x="7873961" y="3027121"/>
            <a:ext cx="683491" cy="36675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5888" marR="0" indent="-1158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 things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Anaconda: a free, open-source distribution of Python and R for data science and machine learning. It includes over 250 pre-installed packages, such as SciPy,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Malplotlib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Pandas, and NumPy, which are used in scientific computing.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computer programming language often used to build websites and software, automate tasks, and conduct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geemap</a:t>
            </a:r>
            <a:r>
              <a:rPr lang="en-US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package:  Python package for interactive geospatial analysis and visualization with Google Earth Engine (GEE)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3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142124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GEE through Python, you first need to install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Python, and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Anaconda is stalled, go to Anaconda Prompt, which will open a new window like below. You can type in “Anaconda Prompt” in your Search bar and it should appear.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E9519-9AE0-56F5-DC35-A8AA7D47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87" y="3263260"/>
            <a:ext cx="5548479" cy="30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859-E6BB-8FD6-D354-031003A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Get Python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F080-9AF4-F7EC-54CA-94D42978DB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and paste the following commands into the prompt: </a:t>
            </a:r>
          </a:p>
          <a:p>
            <a:pPr marL="272034" lvl="2" indent="0">
              <a:buNone/>
            </a:pP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create -n gee </a:t>
            </a:r>
            <a:r>
              <a:rPr lang="en-US" b="0" i="0" dirty="0"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python=3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.11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activate gee </a:t>
            </a:r>
          </a:p>
          <a:p>
            <a:pPr marL="272034" lvl="2" indent="0">
              <a:buNone/>
            </a:pP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install -n base mamba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mamba install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geopandas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localtileserver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-forge</a:t>
            </a:r>
          </a:p>
          <a:p>
            <a:pPr marL="272034" lvl="2" indent="0">
              <a:buNone/>
            </a:pPr>
            <a:r>
              <a:rPr lang="en-US" dirty="0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dirty="0" err="1">
                <a:solidFill>
                  <a:srgbClr val="36464E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geemap</a:t>
            </a:r>
            <a:endParaRPr lang="en-US" dirty="0">
              <a:solidFill>
                <a:srgbClr val="36464E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r>
              <a:rPr lang="en-US" b="0" i="0" dirty="0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pip install --upgrade </a:t>
            </a:r>
            <a:r>
              <a:rPr lang="en-US" b="0" i="0" dirty="0" err="1">
                <a:solidFill>
                  <a:srgbClr val="36464E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endParaRPr lang="en-US" b="0" i="0" dirty="0">
              <a:solidFill>
                <a:srgbClr val="36464E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2034" lvl="2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25ABF-40AB-47D3-AF1A-3B76627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73953-4A14-FF5A-87BA-7A14064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772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g7PgNJyxLQXI7mt_eoYcA"/>
</p:tagLst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ppt/theme/themeOverride2.xml><?xml version="1.0" encoding="utf-8"?>
<a:themeOverride xmlns:a="http://schemas.openxmlformats.org/drawingml/2006/main">
  <a:clrScheme name="World Bank">
    <a:dk1>
      <a:srgbClr val="002345"/>
    </a:dk1>
    <a:lt1>
      <a:sysClr val="window" lastClr="FFFFFF"/>
    </a:lt1>
    <a:dk2>
      <a:srgbClr val="000000"/>
    </a:dk2>
    <a:lt2>
      <a:srgbClr val="00ADE4"/>
    </a:lt2>
    <a:accent1>
      <a:srgbClr val="000000"/>
    </a:accent1>
    <a:accent2>
      <a:srgbClr val="7F7F7F"/>
    </a:accent2>
    <a:accent3>
      <a:srgbClr val="00ADE4"/>
    </a:accent3>
    <a:accent4>
      <a:srgbClr val="021F43"/>
    </a:accent4>
    <a:accent5>
      <a:srgbClr val="006450"/>
    </a:accent5>
    <a:accent6>
      <a:srgbClr val="F78D28"/>
    </a:accent6>
    <a:hlink>
      <a:srgbClr val="00AB51"/>
    </a:hlink>
    <a:folHlink>
      <a:srgbClr val="61477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12069</TotalTime>
  <Words>2636</Words>
  <Application>Microsoft Office PowerPoint</Application>
  <PresentationFormat>On-screen Show (4:3)</PresentationFormat>
  <Paragraphs>287</Paragraphs>
  <Slides>36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YouTube Noto</vt:lpstr>
      <vt:lpstr>Andes ExtraLight</vt:lpstr>
      <vt:lpstr>Arial</vt:lpstr>
      <vt:lpstr>Arial Bold</vt:lpstr>
      <vt:lpstr>Calibri</vt:lpstr>
      <vt:lpstr>Garamond</vt:lpstr>
      <vt:lpstr>Segoe UI</vt:lpstr>
      <vt:lpstr>Symbol</vt:lpstr>
      <vt:lpstr>Times New Roman</vt:lpstr>
      <vt:lpstr>Trebuchet MS</vt:lpstr>
      <vt:lpstr>Wingdings</vt:lpstr>
      <vt:lpstr>WBG-Any_Logo</vt:lpstr>
      <vt:lpstr>Full Page Interior</vt:lpstr>
      <vt:lpstr>1_Full Page Interior</vt:lpstr>
      <vt:lpstr>Theme2</vt:lpstr>
      <vt:lpstr>think-cell Slide</vt:lpstr>
      <vt:lpstr>Day 6: introduction to google earth engine and github</vt:lpstr>
      <vt:lpstr>Today’s Agenda</vt:lpstr>
      <vt:lpstr>Introduction to Google Earth Engine</vt:lpstr>
      <vt:lpstr>Google Earth Engine (with Python)</vt:lpstr>
      <vt:lpstr>What is GEE?</vt:lpstr>
      <vt:lpstr>Let’s sign up for GEE</vt:lpstr>
      <vt:lpstr>Setting things up</vt:lpstr>
      <vt:lpstr>Get Python and geemap Package</vt:lpstr>
      <vt:lpstr>Get Python and geemap Package</vt:lpstr>
      <vt:lpstr>Get Python and geemap Package</vt:lpstr>
      <vt:lpstr>Example 1: Working with NDVI data through GEE</vt:lpstr>
      <vt:lpstr>Introduction to GitHub</vt:lpstr>
      <vt:lpstr>PowerPoint Presentation</vt:lpstr>
      <vt:lpstr>PowerPoint Presentation</vt:lpstr>
      <vt:lpstr>What are Git and Github?</vt:lpstr>
      <vt:lpstr>Workflow through github</vt:lpstr>
      <vt:lpstr>Hands-on practice</vt:lpstr>
      <vt:lpstr>Our goal</vt:lpstr>
      <vt:lpstr>Setting up github and github desktop</vt:lpstr>
      <vt:lpstr>Create a repository</vt:lpstr>
      <vt:lpstr>Copy (or clone) the repository to your local machine</vt:lpstr>
      <vt:lpstr>PowerPoint Presentation</vt:lpstr>
      <vt:lpstr>Add a file to your local repo and "commit" (save) the changes</vt:lpstr>
      <vt:lpstr>Add a file to your local repo and "commit" (save) the changes</vt:lpstr>
      <vt:lpstr>Create a "branch" (version), make a change, commit the change</vt:lpstr>
      <vt:lpstr>Create a "branch" (version), make a change, commit the change</vt:lpstr>
      <vt:lpstr>Create a "branch" (version), make a change, commit the change</vt:lpstr>
      <vt:lpstr>Open a "pull request" (propose changes to the master branch)</vt:lpstr>
      <vt:lpstr>Open a "pull request" (propose changes to the master branch)</vt:lpstr>
      <vt:lpstr>Open a "pull request" (propose changes to the master branch)</vt:lpstr>
      <vt:lpstr>Open a "pull request" (propose changes to the master branch)</vt:lpstr>
      <vt:lpstr>"Merge" your branch to the master branch</vt:lpstr>
      <vt:lpstr>How to resolve conflicts</vt:lpstr>
      <vt:lpstr>How to resolve conflicts</vt:lpstr>
      <vt:lpstr>How to resolve conflicts</vt:lpstr>
      <vt:lpstr>How to resolve conflicts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2</cp:revision>
  <dcterms:created xsi:type="dcterms:W3CDTF">2021-02-18T16:05:50Z</dcterms:created>
  <dcterms:modified xsi:type="dcterms:W3CDTF">2024-04-28T14:27:03Z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